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8816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BB3EDF-64EB-4FC8-A222-4D718E447AB5}" type="datetimeFigureOut">
              <a:rPr lang="en-US" smtClean="0"/>
              <a:pPr/>
              <a:t>3/17/2023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DED5414-D88E-471F-BFBF-F811E65A61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l="-25000" r="-25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B3EDF-64EB-4FC8-A222-4D718E447AB5}" type="datetimeFigureOut">
              <a:rPr lang="en-US" smtClean="0"/>
              <a:pPr/>
              <a:t>3/17/2023</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D5414-D88E-471F-BFBF-F811E65A61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noFill/>
        </p:spPr>
        <p:txBody>
          <a:bodyPr>
            <a:normAutofit/>
          </a:bodyPr>
          <a:lstStyle/>
          <a:p>
            <a:r>
              <a:rPr lang="en-US" sz="6000" b="1" i="1" dirty="0" smtClean="0">
                <a:latin typeface="Blackadder ITC" pitchFamily="82" charset="0"/>
              </a:rPr>
              <a:t>Freddie Mercury </a:t>
            </a:r>
            <a:endParaRPr lang="en-US" sz="6000" b="1" i="1" dirty="0">
              <a:latin typeface="Blackadder ITC" pitchFamily="82" charset="0"/>
            </a:endParaRPr>
          </a:p>
        </p:txBody>
      </p:sp>
      <p:sp>
        <p:nvSpPr>
          <p:cNvPr id="3" name="2 - Υπότιτλος"/>
          <p:cNvSpPr>
            <a:spLocks noGrp="1"/>
          </p:cNvSpPr>
          <p:nvPr>
            <p:ph type="subTitle" idx="1"/>
          </p:nvPr>
        </p:nvSpPr>
        <p:spPr/>
        <p:txBody>
          <a:bodyPr/>
          <a:lstStyle/>
          <a:p>
            <a:r>
              <a:rPr lang="en-US" b="1" dirty="0" smtClean="0">
                <a:solidFill>
                  <a:schemeClr val="tx1"/>
                </a:solidFill>
                <a:latin typeface="Blackadder ITC" pitchFamily="82" charset="0"/>
              </a:rPr>
              <a:t>And his family’s refugee journey…</a:t>
            </a:r>
          </a:p>
          <a:p>
            <a:endParaRPr lang="en-US" sz="1600" b="1" dirty="0" smtClean="0">
              <a:solidFill>
                <a:schemeClr val="tx1"/>
              </a:solidFill>
              <a:latin typeface="Blackadder ITC" pitchFamily="82" charset="0"/>
            </a:endParaRPr>
          </a:p>
          <a:p>
            <a:r>
              <a:rPr lang="en-US" sz="1600" b="1" dirty="0" smtClean="0">
                <a:solidFill>
                  <a:schemeClr val="tx1"/>
                </a:solidFill>
                <a:latin typeface="Blackadder ITC" pitchFamily="82" charset="0"/>
              </a:rPr>
              <a:t>By </a:t>
            </a:r>
            <a:r>
              <a:rPr lang="en-US" sz="1600" b="1" dirty="0" err="1" smtClean="0">
                <a:solidFill>
                  <a:schemeClr val="tx1"/>
                </a:solidFill>
                <a:latin typeface="Blackadder ITC" pitchFamily="82" charset="0"/>
              </a:rPr>
              <a:t>Riah</a:t>
            </a:r>
            <a:endParaRPr lang="en-US" sz="1600" b="1" dirty="0" smtClean="0">
              <a:solidFill>
                <a:schemeClr val="tx1"/>
              </a:solidFill>
              <a:latin typeface="Blackadder ITC" pitchFamily="82" charset="0"/>
            </a:endParaRPr>
          </a:p>
          <a:p>
            <a:r>
              <a:rPr lang="en-US" sz="1600" b="1" dirty="0" smtClean="0">
                <a:solidFill>
                  <a:schemeClr val="tx1"/>
                </a:solidFill>
                <a:latin typeface="Blackadder ITC" pitchFamily="82" charset="0"/>
              </a:rPr>
              <a:t>2</a:t>
            </a:r>
            <a:r>
              <a:rPr lang="en-US" sz="1600" b="1" baseline="30000" dirty="0" smtClean="0">
                <a:solidFill>
                  <a:schemeClr val="tx1"/>
                </a:solidFill>
                <a:latin typeface="Blackadder ITC" pitchFamily="82" charset="0"/>
              </a:rPr>
              <a:t>nd</a:t>
            </a:r>
            <a:r>
              <a:rPr lang="en-US" sz="1600" b="1" dirty="0" smtClean="0">
                <a:solidFill>
                  <a:schemeClr val="tx1"/>
                </a:solidFill>
                <a:latin typeface="Blackadder ITC" pitchFamily="82" charset="0"/>
              </a:rPr>
              <a:t> Grade Of High School</a:t>
            </a:r>
            <a:endParaRPr lang="en-US" sz="1600" b="1" dirty="0">
              <a:solidFill>
                <a:schemeClr val="tx1"/>
              </a:solidFill>
              <a:latin typeface="Blackadder ITC"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123728" y="4941168"/>
            <a:ext cx="5486400" cy="566738"/>
          </a:xfrm>
        </p:spPr>
        <p:txBody>
          <a:bodyPr>
            <a:normAutofit/>
          </a:bodyPr>
          <a:lstStyle/>
          <a:p>
            <a:r>
              <a:rPr lang="en-US" sz="2400" dirty="0" smtClean="0">
                <a:latin typeface="Informal Roman" pitchFamily="66" charset="0"/>
              </a:rPr>
              <a:t>Source:</a:t>
            </a:r>
            <a:endParaRPr lang="en-US" sz="2400" dirty="0">
              <a:latin typeface="Informal Roman" pitchFamily="66" charset="0"/>
            </a:endParaRPr>
          </a:p>
        </p:txBody>
      </p:sp>
      <p:sp>
        <p:nvSpPr>
          <p:cNvPr id="6" name="5 - Θέση κειμένου"/>
          <p:cNvSpPr>
            <a:spLocks noGrp="1"/>
          </p:cNvSpPr>
          <p:nvPr>
            <p:ph type="body" sz="half" idx="2"/>
          </p:nvPr>
        </p:nvSpPr>
        <p:spPr>
          <a:xfrm>
            <a:off x="2123728" y="5373216"/>
            <a:ext cx="5486400" cy="804862"/>
          </a:xfrm>
        </p:spPr>
        <p:txBody>
          <a:bodyPr>
            <a:normAutofit/>
          </a:bodyPr>
          <a:lstStyle/>
          <a:p>
            <a:pPr algn="ctr"/>
            <a:r>
              <a:rPr lang="en-US" sz="1800" b="1" dirty="0" smtClean="0">
                <a:latin typeface="Informal Roman" pitchFamily="66" charset="0"/>
              </a:rPr>
              <a:t>https</a:t>
            </a:r>
            <a:r>
              <a:rPr lang="en-US" sz="1800" b="1" dirty="0" smtClean="0">
                <a:latin typeface="Informal Roman" pitchFamily="66" charset="0"/>
              </a:rPr>
              <a:t>://www.borgenmagazine.com/freddie-mercury-the-refugee-from-zanzibar-to-rock-star/</a:t>
            </a:r>
            <a:endParaRPr lang="en-US" sz="1800" b="1" dirty="0">
              <a:latin typeface="Informal Roman" pitchFamily="66" charset="0"/>
            </a:endParaRPr>
          </a:p>
        </p:txBody>
      </p:sp>
      <p:pic>
        <p:nvPicPr>
          <p:cNvPr id="1026" name="Picture 2" descr="https://i.pinimg.com/564x/a1/66/f1/a166f1e5122e84e84d81d66c64c2b3bc.jpg"/>
          <p:cNvPicPr>
            <a:picLocks noGrp="1" noChangeAspect="1" noChangeArrowheads="1"/>
          </p:cNvPicPr>
          <p:nvPr>
            <p:ph type="pic" idx="1"/>
          </p:nvPr>
        </p:nvPicPr>
        <p:blipFill>
          <a:blip r:embed="rId2" cstate="print"/>
          <a:srcRect t="10684" b="10684"/>
          <a:stretch>
            <a:fillRect/>
          </a:stretch>
        </p:blipFill>
        <p:spPr bwMode="auto">
          <a:xfrm>
            <a:off x="2123728" y="836712"/>
            <a:ext cx="5486400" cy="4114800"/>
          </a:xfrm>
          <a:prstGeom prst="rect">
            <a:avLst/>
          </a:prstGeom>
          <a:noFill/>
          <a:ln w="5715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latin typeface="Blackadder ITC" pitchFamily="82" charset="0"/>
              </a:rPr>
              <a:t>An introduction to his early life</a:t>
            </a:r>
            <a:endParaRPr lang="en-US" dirty="0">
              <a:latin typeface="Blackadder ITC" pitchFamily="82" charset="0"/>
            </a:endParaRPr>
          </a:p>
        </p:txBody>
      </p:sp>
      <p:sp>
        <p:nvSpPr>
          <p:cNvPr id="3" name="2 - Θέση περιεχομένου"/>
          <p:cNvSpPr>
            <a:spLocks noGrp="1"/>
          </p:cNvSpPr>
          <p:nvPr>
            <p:ph idx="1"/>
          </p:nvPr>
        </p:nvSpPr>
        <p:spPr/>
        <p:txBody>
          <a:bodyPr>
            <a:normAutofit lnSpcReduction="10000"/>
          </a:bodyPr>
          <a:lstStyle/>
          <a:p>
            <a:pPr algn="ctr">
              <a:buNone/>
            </a:pPr>
            <a:r>
              <a:rPr lang="en-US" b="1" dirty="0">
                <a:latin typeface="Informal Roman" pitchFamily="66" charset="0"/>
              </a:rPr>
              <a:t>On September 5, 1946, </a:t>
            </a:r>
            <a:r>
              <a:rPr lang="en-US" b="1" dirty="0" err="1">
                <a:latin typeface="Informal Roman" pitchFamily="66" charset="0"/>
              </a:rPr>
              <a:t>Farrokh</a:t>
            </a:r>
            <a:r>
              <a:rPr lang="en-US" b="1" dirty="0">
                <a:latin typeface="Informal Roman" pitchFamily="66" charset="0"/>
              </a:rPr>
              <a:t> </a:t>
            </a:r>
            <a:r>
              <a:rPr lang="en-US" b="1" dirty="0" err="1">
                <a:latin typeface="Informal Roman" pitchFamily="66" charset="0"/>
              </a:rPr>
              <a:t>Bulsara</a:t>
            </a:r>
            <a:r>
              <a:rPr lang="en-US" b="1" dirty="0">
                <a:latin typeface="Informal Roman" pitchFamily="66" charset="0"/>
              </a:rPr>
              <a:t> was </a:t>
            </a:r>
            <a:r>
              <a:rPr lang="en-US" b="1" dirty="0" smtClean="0">
                <a:latin typeface="Informal Roman" pitchFamily="66" charset="0"/>
              </a:rPr>
              <a:t>born in Stone Town, Zanzibar.</a:t>
            </a:r>
            <a:r>
              <a:rPr lang="en-US" b="1" dirty="0">
                <a:latin typeface="Informal Roman" pitchFamily="66" charset="0"/>
              </a:rPr>
              <a:t> His parents, </a:t>
            </a:r>
            <a:r>
              <a:rPr lang="en-US" b="1" dirty="0" err="1">
                <a:latin typeface="Informal Roman" pitchFamily="66" charset="0"/>
              </a:rPr>
              <a:t>Bomi</a:t>
            </a:r>
            <a:r>
              <a:rPr lang="en-US" b="1" dirty="0">
                <a:latin typeface="Informal Roman" pitchFamily="66" charset="0"/>
              </a:rPr>
              <a:t> and </a:t>
            </a:r>
            <a:r>
              <a:rPr lang="en-US" b="1" dirty="0" err="1">
                <a:latin typeface="Informal Roman" pitchFamily="66" charset="0"/>
              </a:rPr>
              <a:t>Jer</a:t>
            </a:r>
            <a:r>
              <a:rPr lang="en-US" b="1" dirty="0">
                <a:latin typeface="Informal Roman" pitchFamily="66" charset="0"/>
              </a:rPr>
              <a:t>, who were Parses from India, moved to Zanzibar shortly after being married so </a:t>
            </a:r>
            <a:r>
              <a:rPr lang="en-US" b="1" dirty="0" err="1">
                <a:latin typeface="Informal Roman" pitchFamily="66" charset="0"/>
              </a:rPr>
              <a:t>Bomi</a:t>
            </a:r>
            <a:r>
              <a:rPr lang="en-US" b="1" dirty="0">
                <a:latin typeface="Informal Roman" pitchFamily="66" charset="0"/>
              </a:rPr>
              <a:t> could continue his work as a cashier for the British Colonel Office. </a:t>
            </a:r>
            <a:r>
              <a:rPr lang="en-US" b="1" dirty="0" err="1">
                <a:latin typeface="Informal Roman" pitchFamily="66" charset="0"/>
              </a:rPr>
              <a:t>Farrokh</a:t>
            </a:r>
            <a:r>
              <a:rPr lang="en-US" b="1" dirty="0">
                <a:latin typeface="Informal Roman" pitchFamily="66" charset="0"/>
              </a:rPr>
              <a:t> was sent to St. Peter’s School in India, a British-style boarding school where he also studied piano. During his time there, he joined his first band at the age of 12 called the </a:t>
            </a:r>
            <a:r>
              <a:rPr lang="en-US" b="1" dirty="0" err="1">
                <a:latin typeface="Informal Roman" pitchFamily="66" charset="0"/>
              </a:rPr>
              <a:t>Hectics</a:t>
            </a:r>
            <a:r>
              <a:rPr lang="en-US" b="1" dirty="0">
                <a:latin typeface="Informal Roman" pitchFamily="66" charset="0"/>
              </a:rPr>
              <a:t>. He moved back to Zanzibar in February of 1963 at age 17.</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latin typeface="Blackadder ITC" pitchFamily="82" charset="0"/>
              </a:rPr>
              <a:t>About the Zanzibar Revolution</a:t>
            </a:r>
            <a:endParaRPr lang="en-US" dirty="0">
              <a:latin typeface="Blackadder ITC" pitchFamily="82" charset="0"/>
            </a:endParaRPr>
          </a:p>
        </p:txBody>
      </p:sp>
      <p:sp>
        <p:nvSpPr>
          <p:cNvPr id="3" name="2 - Θέση περιεχομένου"/>
          <p:cNvSpPr>
            <a:spLocks noGrp="1"/>
          </p:cNvSpPr>
          <p:nvPr>
            <p:ph idx="1"/>
          </p:nvPr>
        </p:nvSpPr>
        <p:spPr/>
        <p:txBody>
          <a:bodyPr>
            <a:normAutofit/>
          </a:bodyPr>
          <a:lstStyle/>
          <a:p>
            <a:pPr algn="ctr" fontAlgn="base">
              <a:buNone/>
            </a:pPr>
            <a:r>
              <a:rPr lang="en-US" b="1" dirty="0" smtClean="0">
                <a:latin typeface="Informal Roman" pitchFamily="66" charset="0"/>
              </a:rPr>
              <a:t>The Zanzibar Revolution broke </a:t>
            </a:r>
            <a:r>
              <a:rPr lang="en-US" b="1" dirty="0" smtClean="0">
                <a:latin typeface="Informal Roman" pitchFamily="66" charset="0"/>
              </a:rPr>
              <a:t>out on </a:t>
            </a:r>
            <a:r>
              <a:rPr lang="en-US" b="1" dirty="0" smtClean="0">
                <a:latin typeface="Informal Roman" pitchFamily="66" charset="0"/>
              </a:rPr>
              <a:t>January 12, 1964. </a:t>
            </a:r>
            <a:r>
              <a:rPr lang="en-US" b="1" dirty="0" smtClean="0">
                <a:latin typeface="Informal Roman" pitchFamily="66" charset="0"/>
              </a:rPr>
              <a:t>It was an attempt to bring down the long-standing economic inequality since the most privileged and wealthiest people in Zanzibar were either Arab or South Asian. After several months of slaughter, more than 20,000 Arabs were murdered along with thousands of Indians. Tens of thousands had fled the island, searching for safety.</a:t>
            </a: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08720"/>
            <a:ext cx="8229600" cy="4781128"/>
          </a:xfrm>
        </p:spPr>
        <p:txBody>
          <a:bodyPr>
            <a:normAutofit fontScale="70000" lnSpcReduction="20000"/>
          </a:bodyPr>
          <a:lstStyle/>
          <a:p>
            <a:pPr algn="ctr" fontAlgn="base">
              <a:buNone/>
            </a:pPr>
            <a:r>
              <a:rPr lang="en-US" sz="4600" b="1" dirty="0" smtClean="0">
                <a:latin typeface="Informal Roman" pitchFamily="66" charset="0"/>
              </a:rPr>
              <a:t>The </a:t>
            </a:r>
            <a:r>
              <a:rPr lang="en-US" sz="4600" b="1" dirty="0" err="1" smtClean="0">
                <a:latin typeface="Informal Roman" pitchFamily="66" charset="0"/>
              </a:rPr>
              <a:t>Bulsara</a:t>
            </a:r>
            <a:r>
              <a:rPr lang="en-US" sz="4600" b="1" dirty="0" smtClean="0">
                <a:latin typeface="Informal Roman" pitchFamily="66" charset="0"/>
              </a:rPr>
              <a:t> family was among those who left Zanzibar during the violence. They moved to </a:t>
            </a:r>
            <a:r>
              <a:rPr lang="en-US" sz="4600" b="1" dirty="0" err="1" smtClean="0">
                <a:latin typeface="Informal Roman" pitchFamily="66" charset="0"/>
              </a:rPr>
              <a:t>Feltham</a:t>
            </a:r>
            <a:r>
              <a:rPr lang="en-US" sz="4600" b="1" dirty="0" smtClean="0">
                <a:latin typeface="Informal Roman" pitchFamily="66" charset="0"/>
              </a:rPr>
              <a:t>, England. Mercury became a registered citizen of the United Kingdom on June 2, 1969, the same year he graduated from </a:t>
            </a:r>
            <a:r>
              <a:rPr lang="en-US" sz="4600" b="1" dirty="0" err="1" smtClean="0">
                <a:latin typeface="Informal Roman" pitchFamily="66" charset="0"/>
              </a:rPr>
              <a:t>Ealing</a:t>
            </a:r>
            <a:r>
              <a:rPr lang="en-US" sz="4600" b="1" dirty="0" smtClean="0">
                <a:latin typeface="Informal Roman" pitchFamily="66" charset="0"/>
              </a:rPr>
              <a:t> Art School where he studied art and design. The next year, Mercury joined guitarist Brian May and drummer Roger Taylor’s band Smile, which became the rock band that would grow to become one of the single most famous bands of all time: Queen. It was at this time that </a:t>
            </a:r>
            <a:r>
              <a:rPr lang="en-US" sz="4600" b="1" dirty="0" err="1" smtClean="0">
                <a:latin typeface="Informal Roman" pitchFamily="66" charset="0"/>
              </a:rPr>
              <a:t>Farrokh</a:t>
            </a:r>
            <a:r>
              <a:rPr lang="en-US" sz="4600" b="1" dirty="0" smtClean="0">
                <a:latin typeface="Informal Roman" pitchFamily="66" charset="0"/>
              </a:rPr>
              <a:t> </a:t>
            </a:r>
            <a:r>
              <a:rPr lang="en-US" sz="4600" b="1" dirty="0" err="1" smtClean="0">
                <a:latin typeface="Informal Roman" pitchFamily="66" charset="0"/>
              </a:rPr>
              <a:t>Bulsara</a:t>
            </a:r>
            <a:r>
              <a:rPr lang="en-US" sz="4600" b="1" dirty="0" smtClean="0">
                <a:latin typeface="Informal Roman" pitchFamily="66" charset="0"/>
              </a:rPr>
              <a:t> changed </a:t>
            </a:r>
            <a:r>
              <a:rPr lang="en-US" sz="4600" b="1" dirty="0" smtClean="0">
                <a:latin typeface="Informal Roman" pitchFamily="66" charset="0"/>
              </a:rPr>
              <a:t>his name to Freddie Mercury.</a:t>
            </a:r>
            <a:endParaRPr lang="en-US" sz="4600" b="1" dirty="0" smtClean="0">
              <a:latin typeface="Informal Roman" pitchFamily="66" charset="0"/>
            </a:endParaRPr>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base"/>
            <a:r>
              <a:rPr lang="en-US" b="1" dirty="0" smtClean="0">
                <a:latin typeface="Informal Roman" pitchFamily="66" charset="0"/>
              </a:rPr>
              <a:t>Live Aid</a:t>
            </a:r>
            <a:endParaRPr lang="en-US" b="1" dirty="0">
              <a:latin typeface="Informal Roman" pitchFamily="66" charset="0"/>
            </a:endParaRPr>
          </a:p>
        </p:txBody>
      </p:sp>
      <p:sp>
        <p:nvSpPr>
          <p:cNvPr id="3" name="2 - Θέση περιεχομένου"/>
          <p:cNvSpPr>
            <a:spLocks noGrp="1"/>
          </p:cNvSpPr>
          <p:nvPr>
            <p:ph idx="1"/>
          </p:nvPr>
        </p:nvSpPr>
        <p:spPr>
          <a:xfrm>
            <a:off x="395536" y="1484784"/>
            <a:ext cx="8229600" cy="4781128"/>
          </a:xfrm>
        </p:spPr>
        <p:txBody>
          <a:bodyPr>
            <a:normAutofit fontScale="77500" lnSpcReduction="20000"/>
          </a:bodyPr>
          <a:lstStyle/>
          <a:p>
            <a:pPr algn="ctr" fontAlgn="base">
              <a:buNone/>
            </a:pPr>
            <a:r>
              <a:rPr lang="en-US" sz="4100" b="1" dirty="0" smtClean="0">
                <a:latin typeface="Informal Roman" pitchFamily="66" charset="0"/>
              </a:rPr>
              <a:t>Not only did Queen have Freddie Mercury the refugee as their lead singer but the band also contributed to one of the largest concerts in history. Live Aid was a benefit concert held on July 13, 1985, to raise money for famine relief in Africa. The concert began at </a:t>
            </a:r>
            <a:r>
              <a:rPr lang="en-US" sz="4100" b="1" dirty="0" err="1" smtClean="0">
                <a:latin typeface="Informal Roman" pitchFamily="66" charset="0"/>
              </a:rPr>
              <a:t>Wembley</a:t>
            </a:r>
            <a:r>
              <a:rPr lang="en-US" sz="4100" b="1" dirty="0" smtClean="0">
                <a:latin typeface="Informal Roman" pitchFamily="66" charset="0"/>
              </a:rPr>
              <a:t> Stadium in London and continued at JFK Stadium in Philadelphia and several other venues worldwide. This created the 16-hour “</a:t>
            </a:r>
            <a:r>
              <a:rPr lang="en-US" sz="4100" b="1" dirty="0" err="1" smtClean="0">
                <a:latin typeface="Informal Roman" pitchFamily="66" charset="0"/>
              </a:rPr>
              <a:t>superconcert</a:t>
            </a:r>
            <a:r>
              <a:rPr lang="en-US" sz="4100" b="1" dirty="0" smtClean="0">
                <a:latin typeface="Informal Roman" pitchFamily="66" charset="0"/>
              </a:rPr>
              <a:t>,” covered by 13 different satellites and broadcasted to more than a billion people in 110 nations.</a:t>
            </a:r>
          </a:p>
          <a:p>
            <a:pPr algn="ct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08720"/>
            <a:ext cx="8229600" cy="4781128"/>
          </a:xfrm>
        </p:spPr>
        <p:txBody>
          <a:bodyPr>
            <a:normAutofit fontScale="77500" lnSpcReduction="20000"/>
          </a:bodyPr>
          <a:lstStyle/>
          <a:p>
            <a:pPr algn="ctr" fontAlgn="base">
              <a:buNone/>
            </a:pPr>
            <a:r>
              <a:rPr lang="en-US" sz="4100" b="1" dirty="0" smtClean="0">
                <a:latin typeface="Informal Roman" pitchFamily="66" charset="0"/>
              </a:rPr>
              <a:t>The concert included all </a:t>
            </a:r>
            <a:r>
              <a:rPr lang="en-US" sz="4100" b="1" dirty="0" smtClean="0">
                <a:latin typeface="Informal Roman" pitchFamily="66" charset="0"/>
              </a:rPr>
              <a:t>the big stars: Elton John, Madonna, The Beach Boys, The Who, Mick </a:t>
            </a:r>
            <a:r>
              <a:rPr lang="en-US" sz="4100" b="1" dirty="0" err="1" smtClean="0">
                <a:latin typeface="Informal Roman" pitchFamily="66" charset="0"/>
              </a:rPr>
              <a:t>Jagger</a:t>
            </a:r>
            <a:r>
              <a:rPr lang="en-US" sz="4100" b="1" dirty="0" smtClean="0">
                <a:latin typeface="Informal Roman" pitchFamily="66" charset="0"/>
              </a:rPr>
              <a:t>, Eric Clapton and David Bowie to name a few. But, one of the most memorable performances was Queen. By the 80s, the band was slowly losing traction but very unexpectedly stole the show with their 20-minute set. By the end of the day, Live Aid had raised $127 million in famine relief for the African nations in need and generated enough publicity to get Western nations involved. They made enough surplus grain available to end the immediate hunger crisis in Africa.</a:t>
            </a:r>
          </a:p>
          <a:p>
            <a:pPr algn="ct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base"/>
            <a:r>
              <a:rPr lang="en-US" b="1" dirty="0" smtClean="0">
                <a:latin typeface="Informal Roman" pitchFamily="66" charset="0"/>
              </a:rPr>
              <a:t>Why This Matters</a:t>
            </a:r>
            <a:endParaRPr lang="en-US" b="1" dirty="0">
              <a:latin typeface="Informal Roman" pitchFamily="66" charset="0"/>
            </a:endParaRPr>
          </a:p>
        </p:txBody>
      </p:sp>
      <p:sp>
        <p:nvSpPr>
          <p:cNvPr id="3" name="2 - Θέση περιεχομένου"/>
          <p:cNvSpPr>
            <a:spLocks noGrp="1"/>
          </p:cNvSpPr>
          <p:nvPr>
            <p:ph idx="1"/>
          </p:nvPr>
        </p:nvSpPr>
        <p:spPr>
          <a:xfrm>
            <a:off x="395536" y="1484784"/>
            <a:ext cx="8229600" cy="4781128"/>
          </a:xfrm>
        </p:spPr>
        <p:txBody>
          <a:bodyPr>
            <a:normAutofit/>
          </a:bodyPr>
          <a:lstStyle/>
          <a:p>
            <a:pPr algn="ctr" fontAlgn="base">
              <a:buNone/>
            </a:pPr>
            <a:r>
              <a:rPr lang="en-US" b="1" dirty="0" smtClean="0">
                <a:latin typeface="Informal Roman" pitchFamily="66" charset="0"/>
              </a:rPr>
              <a:t>The International Rescue Committee launched a global campaign on June 17, 2019, to help raise awareness for refugee support </a:t>
            </a:r>
            <a:r>
              <a:rPr lang="en-US" b="1" dirty="0" smtClean="0">
                <a:latin typeface="Informal Roman" pitchFamily="66" charset="0"/>
              </a:rPr>
              <a:t>for World Refuge </a:t>
            </a:r>
            <a:r>
              <a:rPr lang="en-US" b="1" dirty="0" err="1" smtClean="0">
                <a:latin typeface="Informal Roman" pitchFamily="66" charset="0"/>
              </a:rPr>
              <a:t>Day.The</a:t>
            </a:r>
            <a:r>
              <a:rPr lang="en-US" b="1" dirty="0" smtClean="0">
                <a:latin typeface="Informal Roman" pitchFamily="66" charset="0"/>
              </a:rPr>
              <a:t> </a:t>
            </a:r>
            <a:r>
              <a:rPr lang="en-US" b="1" dirty="0" smtClean="0">
                <a:latin typeface="Informal Roman" pitchFamily="66" charset="0"/>
              </a:rPr>
              <a:t>campaign highlighted contributions refugees have made and are still making to society. Freddie Mercury the refugee was featured in this campaign, listing him with others, such as Albert Einstein, as leaders who have helped shape the world.</a:t>
            </a:r>
          </a:p>
          <a:p>
            <a:pPr algn="ct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052736"/>
            <a:ext cx="8229600" cy="4781128"/>
          </a:xfrm>
        </p:spPr>
        <p:txBody>
          <a:bodyPr>
            <a:normAutofit/>
          </a:bodyPr>
          <a:lstStyle/>
          <a:p>
            <a:pPr algn="ctr" fontAlgn="base">
              <a:buNone/>
            </a:pPr>
            <a:r>
              <a:rPr lang="en-US" b="1" dirty="0" smtClean="0">
                <a:latin typeface="Informal Roman" pitchFamily="66" charset="0"/>
              </a:rPr>
              <a:t>There are an </a:t>
            </a:r>
            <a:r>
              <a:rPr lang="en-US" b="1" dirty="0" smtClean="0">
                <a:latin typeface="Informal Roman" pitchFamily="66" charset="0"/>
              </a:rPr>
              <a:t>unprecedented 70.8 million refugees</a:t>
            </a:r>
            <a:r>
              <a:rPr lang="en-US" b="1" dirty="0" smtClean="0">
                <a:latin typeface="Informal Roman" pitchFamily="66" charset="0"/>
              </a:rPr>
              <a:t> worldwide, people who have been forcibly displaced from their homes, and every day more are forced to flee. That means there are almost 71 million people who are in need of aid and support who cannot provide it for themselves, no matter what their economic or social status may have been before fleeing.</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908720"/>
            <a:ext cx="8229600" cy="4781128"/>
          </a:xfrm>
        </p:spPr>
        <p:txBody>
          <a:bodyPr>
            <a:normAutofit lnSpcReduction="10000"/>
          </a:bodyPr>
          <a:lstStyle/>
          <a:p>
            <a:pPr algn="ctr" fontAlgn="base">
              <a:buNone/>
            </a:pPr>
            <a:r>
              <a:rPr lang="en-US" b="1" dirty="0" smtClean="0">
                <a:latin typeface="Informal Roman" pitchFamily="66" charset="0"/>
              </a:rPr>
              <a:t>Because of this, it is important to know not only Freddie Mercury the rock star, but Freddie Mercury the refugee. Before he recorded music and performed for live audiences, he had fled for his life with his family. He escaped violence like many of the 70.8 million refugees are today. Because he and his family were able to live normal lives in England, Freddie Mercury was able to go to school and pursue his love for music. The world was gifted a legendary rock star.</a:t>
            </a:r>
          </a:p>
          <a:p>
            <a:pPr algn="ctr">
              <a:buNone/>
            </a:pPr>
            <a:endParaRPr lang="en-US"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502</Words>
  <Application>Microsoft Office PowerPoint</Application>
  <PresentationFormat>Προβολή στην οθόνη (4:3)</PresentationFormat>
  <Paragraphs>19</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Freddie Mercury </vt:lpstr>
      <vt:lpstr>An introduction to his early life</vt:lpstr>
      <vt:lpstr>About the Zanzibar Revolution</vt:lpstr>
      <vt:lpstr>Διαφάνεια 4</vt:lpstr>
      <vt:lpstr>Live Aid</vt:lpstr>
      <vt:lpstr>Διαφάνεια 6</vt:lpstr>
      <vt:lpstr>Why This Matters</vt:lpstr>
      <vt:lpstr>Διαφάνεια 8</vt:lpstr>
      <vt:lpstr>Διαφάνεια 9</vt:lpstr>
      <vt:lpstr>Source: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 8</dc:creator>
  <cp:lastModifiedBy>PC 8</cp:lastModifiedBy>
  <cp:revision>7</cp:revision>
  <dcterms:created xsi:type="dcterms:W3CDTF">2023-03-10T09:44:26Z</dcterms:created>
  <dcterms:modified xsi:type="dcterms:W3CDTF">2023-03-17T10:15:34Z</dcterms:modified>
</cp:coreProperties>
</file>