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56" r:id="rId2"/>
    <p:sldId id="257" r:id="rId3"/>
    <p:sldId id="258" r:id="rId4"/>
    <p:sldId id="261" r:id="rId5"/>
    <p:sldId id="259"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930" autoAdjust="0"/>
    <p:restoredTop sz="94660"/>
  </p:normalViewPr>
  <p:slideViewPr>
    <p:cSldViewPr>
      <p:cViewPr varScale="1">
        <p:scale>
          <a:sx n="110" d="100"/>
          <a:sy n="110" d="100"/>
        </p:scale>
        <p:origin x="-1644"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D184FA-A473-48A1-A780-AE0C3081DAF8}" type="datetimeFigureOut">
              <a:rPr lang="en-US" smtClean="0"/>
              <a:pPr/>
              <a:t>5/17/2023</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4B951-4F14-47FE-819E-1EDD0E2BA4D0}" type="slidenum">
              <a:rPr lang="en-US" smtClean="0"/>
              <a:pPr/>
              <a:t>‹#›</a:t>
            </a:fld>
            <a:endParaRPr lang="en-US"/>
          </a:p>
        </p:txBody>
      </p:sp>
    </p:spTree>
    <p:extLst>
      <p:ext uri="{BB962C8B-B14F-4D97-AF65-F5344CB8AC3E}">
        <p14:creationId xmlns:p14="http://schemas.microsoft.com/office/powerpoint/2010/main" xmlns="" val="3536843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1143000" y="685800"/>
            <a:ext cx="4572000" cy="3429000"/>
          </a:xfrm>
        </p:spPr>
      </p:sp>
      <p:sp>
        <p:nvSpPr>
          <p:cNvPr id="3" name="2 - Θέση σημειώσεων"/>
          <p:cNvSpPr>
            <a:spLocks noGrp="1"/>
          </p:cNvSpPr>
          <p:nvPr>
            <p:ph type="body" idx="1"/>
          </p:nvPr>
        </p:nvSpPr>
        <p:spPr/>
        <p:txBody>
          <a:bodyPr>
            <a:normAutofit/>
          </a:bodyPr>
          <a:lstStyle/>
          <a:p>
            <a:endParaRPr lang="en-US" dirty="0"/>
          </a:p>
        </p:txBody>
      </p:sp>
      <p:sp>
        <p:nvSpPr>
          <p:cNvPr id="4" name="3 - Θέση αριθμού διαφάνειας"/>
          <p:cNvSpPr>
            <a:spLocks noGrp="1"/>
          </p:cNvSpPr>
          <p:nvPr>
            <p:ph type="sldNum" sz="quarter" idx="10"/>
          </p:nvPr>
        </p:nvSpPr>
        <p:spPr/>
        <p:txBody>
          <a:bodyPr/>
          <a:lstStyle/>
          <a:p>
            <a:fld id="{C594B951-4F14-47FE-819E-1EDD0E2BA4D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19" name="18 - Θέση υποσέλιδου"/>
          <p:cNvSpPr>
            <a:spLocks noGrp="1"/>
          </p:cNvSpPr>
          <p:nvPr>
            <p:ph type="ftr" sz="quarter" idx="11"/>
          </p:nvPr>
        </p:nvSpPr>
        <p:spPr/>
        <p:txBody>
          <a:bodyPr/>
          <a:lstStyle/>
          <a:p>
            <a:endParaRPr lang="en-US"/>
          </a:p>
        </p:txBody>
      </p:sp>
      <p:sp>
        <p:nvSpPr>
          <p:cNvPr id="27" name="26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2772C4-5DD3-46B7-A9A6-CD3DDB9922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A3505A2-225F-471B-BB3F-444D964582C8}" type="datetimeFigureOut">
              <a:rPr lang="en-US" smtClean="0"/>
              <a:pPr/>
              <a:t>5/17/2023</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632772C4-5DD3-46B7-A9A6-CD3DDB992229}" type="slidenum">
              <a:rPr lang="en-US" smtClean="0"/>
              <a:pPr/>
              <a:t>‹#›</a:t>
            </a:fld>
            <a:endParaRPr lang="en-US"/>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3505A2-225F-471B-BB3F-444D964582C8}" type="datetimeFigureOut">
              <a:rPr lang="en-US" smtClean="0"/>
              <a:pPr/>
              <a:t>5/17/2023</a:t>
            </a:fld>
            <a:endParaRPr lang="en-US"/>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2772C4-5DD3-46B7-A9A6-CD3DDB992229}" type="slidenum">
              <a:rPr lang="en-US" smtClean="0"/>
              <a:pPr/>
              <a:t>‹#›</a:t>
            </a:fld>
            <a:endParaRPr lang="en-US"/>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88642"/>
            <a:ext cx="7342584" cy="2088232"/>
          </a:xfrm>
        </p:spPr>
        <p:txBody>
          <a:bodyPr>
            <a:normAutofit/>
          </a:bodyPr>
          <a:lstStyle/>
          <a:p>
            <a:r>
              <a:rPr lang="en-US" dirty="0" err="1"/>
              <a:t>Muzoon</a:t>
            </a:r>
            <a:r>
              <a:rPr lang="en-US" dirty="0"/>
              <a:t> </a:t>
            </a:r>
            <a:r>
              <a:rPr lang="en-US" dirty="0" err="1"/>
              <a:t>Almellehan</a:t>
            </a:r>
            <a:r>
              <a:rPr lang="en-US" dirty="0"/>
              <a:t/>
            </a:r>
            <a:br>
              <a:rPr lang="en-US" dirty="0"/>
            </a:br>
            <a:endParaRPr lang="en-US" dirty="0"/>
          </a:p>
        </p:txBody>
      </p:sp>
      <p:sp>
        <p:nvSpPr>
          <p:cNvPr id="4" name="3 - Υπότιτλος"/>
          <p:cNvSpPr>
            <a:spLocks noGrp="1"/>
          </p:cNvSpPr>
          <p:nvPr>
            <p:ph type="subTitle" idx="1"/>
          </p:nvPr>
        </p:nvSpPr>
        <p:spPr>
          <a:xfrm>
            <a:off x="683568" y="1556792"/>
            <a:ext cx="7992888" cy="5085184"/>
          </a:xfrm>
        </p:spPr>
        <p:txBody>
          <a:bodyPr>
            <a:normAutofit fontScale="92500" lnSpcReduction="10000"/>
          </a:bodyPr>
          <a:lstStyle/>
          <a:p>
            <a:r>
              <a:rPr lang="en-US" dirty="0" err="1" smtClean="0"/>
              <a:t>Almellehan</a:t>
            </a:r>
            <a:r>
              <a:rPr lang="en-US" dirty="0" smtClean="0"/>
              <a:t> was born on April 16, 1999, to </a:t>
            </a:r>
            <a:r>
              <a:rPr lang="en-US" dirty="0" err="1" smtClean="0"/>
              <a:t>Eman</a:t>
            </a:r>
            <a:r>
              <a:rPr lang="en-US" dirty="0" smtClean="0"/>
              <a:t> and </a:t>
            </a:r>
            <a:r>
              <a:rPr lang="en-US" dirty="0" err="1" smtClean="0"/>
              <a:t>Rakan</a:t>
            </a:r>
            <a:r>
              <a:rPr lang="en-US" dirty="0" smtClean="0"/>
              <a:t> </a:t>
            </a:r>
            <a:r>
              <a:rPr lang="en-US" dirty="0" err="1" smtClean="0"/>
              <a:t>Almellehan</a:t>
            </a:r>
            <a:r>
              <a:rPr lang="en-US" dirty="0" smtClean="0"/>
              <a:t>, and brought up in the Syrian city of </a:t>
            </a:r>
            <a:r>
              <a:rPr lang="en-US" dirty="0" err="1" smtClean="0"/>
              <a:t>Dara</a:t>
            </a:r>
            <a:r>
              <a:rPr lang="en-US" dirty="0" err="1" smtClean="0"/>
              <a:t>a</a:t>
            </a:r>
            <a:r>
              <a:rPr lang="en-US" dirty="0" smtClean="0"/>
              <a:t>.</a:t>
            </a:r>
            <a:r>
              <a:rPr lang="en-US" dirty="0" smtClean="0"/>
              <a:t> Her father was a schoolteacher. She has two brothers and a sister.</a:t>
            </a:r>
            <a:r>
              <a:rPr lang="en-US" baseline="30000" dirty="0" smtClean="0"/>
              <a:t> </a:t>
            </a:r>
            <a:r>
              <a:rPr lang="en-US" dirty="0" smtClean="0"/>
              <a:t> </a:t>
            </a:r>
          </a:p>
          <a:p>
            <a:r>
              <a:rPr lang="en-US" dirty="0" smtClean="0"/>
              <a:t>After the Syrian civil </a:t>
            </a:r>
            <a:r>
              <a:rPr lang="en-US" dirty="0" smtClean="0"/>
              <a:t>war</a:t>
            </a:r>
            <a:r>
              <a:rPr lang="en-US" dirty="0" smtClean="0"/>
              <a:t> broke out, their city was besieged by the government. In early 2014, her family moved to Jordan when the fighting became severe in 2014 and lived in refugee camps for three years. The </a:t>
            </a:r>
            <a:r>
              <a:rPr lang="en-US" dirty="0" err="1" smtClean="0"/>
              <a:t>Almellehan</a:t>
            </a:r>
            <a:r>
              <a:rPr lang="en-US" dirty="0" smtClean="0"/>
              <a:t> family was forced to move multiple times. When her family fled from </a:t>
            </a:r>
            <a:r>
              <a:rPr lang="en-US" dirty="0" err="1" smtClean="0"/>
              <a:t>Daraa</a:t>
            </a:r>
            <a:r>
              <a:rPr lang="en-US" dirty="0" smtClean="0"/>
              <a:t> for the first time to take refuge in the </a:t>
            </a:r>
            <a:r>
              <a:rPr lang="en-US" dirty="0" smtClean="0"/>
              <a:t>Jordan</a:t>
            </a:r>
            <a:r>
              <a:rPr lang="en-US" dirty="0" smtClean="0"/>
              <a:t> </a:t>
            </a:r>
            <a:r>
              <a:rPr lang="en-US" dirty="0" smtClean="0"/>
              <a:t>refugee </a:t>
            </a:r>
            <a:r>
              <a:rPr lang="en-US" dirty="0" smtClean="0"/>
              <a:t>camps, she claims that all she took with her were her books because education was the most important thing for her. The first camp they lived in was </a:t>
            </a:r>
            <a:r>
              <a:rPr lang="en-US" dirty="0" err="1" smtClean="0"/>
              <a:t>Za'atari</a:t>
            </a:r>
            <a:r>
              <a:rPr lang="en-US" dirty="0" smtClean="0"/>
              <a:t>, from where they moved to </a:t>
            </a:r>
            <a:r>
              <a:rPr lang="en-US" dirty="0" err="1" smtClean="0"/>
              <a:t>Azraq</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764704"/>
            <a:ext cx="8229600" cy="3456384"/>
          </a:xfrm>
        </p:spPr>
        <p:txBody>
          <a:bodyPr>
            <a:normAutofit fontScale="92500" lnSpcReduction="20000"/>
          </a:bodyPr>
          <a:lstStyle/>
          <a:p>
            <a:r>
              <a:rPr lang="en-US" dirty="0" err="1" smtClean="0"/>
              <a:t>Almellehan</a:t>
            </a:r>
            <a:r>
              <a:rPr lang="en-US" dirty="0" smtClean="0"/>
              <a:t> was led to advocate for girls' education by the fact that half of the 40 girls in her class at </a:t>
            </a:r>
            <a:r>
              <a:rPr lang="en-US" dirty="0" err="1" smtClean="0"/>
              <a:t>Za'atari</a:t>
            </a:r>
            <a:r>
              <a:rPr lang="en-US" dirty="0" smtClean="0"/>
              <a:t> dropped out of school to get married. Child marriage, although not particularly common in Syria, increased dramatically after the civil war began. </a:t>
            </a:r>
            <a:r>
              <a:rPr lang="en-US" dirty="0" err="1" smtClean="0"/>
              <a:t>Almellehan</a:t>
            </a:r>
            <a:r>
              <a:rPr lang="en-US" dirty="0" smtClean="0"/>
              <a:t> became known for trying to persuade parents to leave their children, particularly girls, in refugee schools rather than making them marry early. </a:t>
            </a:r>
            <a:endParaRPr lang="el-GR" dirty="0" smtClean="0"/>
          </a:p>
          <a:p>
            <a:r>
              <a:rPr lang="en-US" dirty="0" smtClean="0"/>
              <a:t>Education </a:t>
            </a:r>
            <a:r>
              <a:rPr lang="en-US" dirty="0"/>
              <a:t>has given </a:t>
            </a:r>
            <a:r>
              <a:rPr lang="en-US" dirty="0" err="1"/>
              <a:t>Muzon's</a:t>
            </a:r>
            <a:r>
              <a:rPr lang="en-US" dirty="0"/>
              <a:t> life in exile a newfound purpose, and her simple message to the world is that the same can and should be true for every young refugee.</a:t>
            </a:r>
          </a:p>
        </p:txBody>
      </p:sp>
      <p:pic>
        <p:nvPicPr>
          <p:cNvPr id="25602" name="Picture 2" descr="undefined"/>
          <p:cNvPicPr>
            <a:picLocks noChangeAspect="1" noChangeArrowheads="1"/>
          </p:cNvPicPr>
          <p:nvPr/>
        </p:nvPicPr>
        <p:blipFill>
          <a:blip r:embed="rId2" cstate="print"/>
          <a:srcRect/>
          <a:stretch>
            <a:fillRect/>
          </a:stretch>
        </p:blipFill>
        <p:spPr bwMode="auto">
          <a:xfrm>
            <a:off x="6012160" y="4149080"/>
            <a:ext cx="2448272" cy="2592288"/>
          </a:xfrm>
          <a:prstGeom prst="rect">
            <a:avLst/>
          </a:prstGeom>
          <a:noFill/>
        </p:spPr>
      </p:pic>
      <p:pic>
        <p:nvPicPr>
          <p:cNvPr id="25604" name="Picture 4" descr="Muzoon / Syria / Refugee in UK"/>
          <p:cNvPicPr>
            <a:picLocks noChangeAspect="1" noChangeArrowheads="1"/>
          </p:cNvPicPr>
          <p:nvPr/>
        </p:nvPicPr>
        <p:blipFill>
          <a:blip r:embed="rId3" cstate="print"/>
          <a:srcRect/>
          <a:stretch>
            <a:fillRect/>
          </a:stretch>
        </p:blipFill>
        <p:spPr bwMode="auto">
          <a:xfrm>
            <a:off x="755576" y="4293096"/>
            <a:ext cx="2160240" cy="22322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99592" y="0"/>
            <a:ext cx="4968552" cy="1844824"/>
          </a:xfrm>
        </p:spPr>
        <p:txBody>
          <a:bodyPr>
            <a:normAutofit/>
          </a:bodyPr>
          <a:lstStyle/>
          <a:p>
            <a:r>
              <a:rPr lang="en-US" dirty="0" err="1" smtClean="0"/>
              <a:t>Malala</a:t>
            </a:r>
            <a:r>
              <a:rPr lang="en-US" dirty="0" smtClean="0"/>
              <a:t> </a:t>
            </a:r>
            <a:r>
              <a:rPr lang="en-US" dirty="0" err="1" smtClean="0"/>
              <a:t>Yousafzai</a:t>
            </a:r>
            <a:r>
              <a:rPr lang="en-US" dirty="0" smtClean="0"/>
              <a:t> </a:t>
            </a:r>
            <a:br>
              <a:rPr lang="en-US" dirty="0" smtClean="0"/>
            </a:br>
            <a:endParaRPr lang="en-US" dirty="0"/>
          </a:p>
        </p:txBody>
      </p:sp>
      <p:sp>
        <p:nvSpPr>
          <p:cNvPr id="3" name="2 - Θέση περιεχομένου"/>
          <p:cNvSpPr>
            <a:spLocks noGrp="1"/>
          </p:cNvSpPr>
          <p:nvPr>
            <p:ph idx="1"/>
          </p:nvPr>
        </p:nvSpPr>
        <p:spPr>
          <a:xfrm>
            <a:off x="611560" y="1340768"/>
            <a:ext cx="8229600" cy="4752528"/>
          </a:xfrm>
          <a:solidFill>
            <a:schemeClr val="bg1"/>
          </a:solidFill>
          <a:ln>
            <a:solidFill>
              <a:schemeClr val="tx1"/>
            </a:solidFill>
          </a:ln>
        </p:spPr>
        <p:txBody>
          <a:bodyPr>
            <a:noAutofit/>
          </a:bodyPr>
          <a:lstStyle/>
          <a:p>
            <a:r>
              <a:rPr lang="en-US" sz="2400" b="1" dirty="0" err="1" smtClean="0">
                <a:solidFill>
                  <a:schemeClr val="accent2">
                    <a:lumMod val="75000"/>
                  </a:schemeClr>
                </a:solidFill>
              </a:rPr>
              <a:t>Malala</a:t>
            </a:r>
            <a:r>
              <a:rPr lang="en-US" sz="2400" b="1" dirty="0" smtClean="0">
                <a:solidFill>
                  <a:schemeClr val="accent2">
                    <a:lumMod val="75000"/>
                  </a:schemeClr>
                </a:solidFill>
              </a:rPr>
              <a:t> </a:t>
            </a:r>
            <a:r>
              <a:rPr lang="en-US" sz="2400" b="1" dirty="0" err="1" smtClean="0">
                <a:solidFill>
                  <a:schemeClr val="accent2">
                    <a:lumMod val="75000"/>
                  </a:schemeClr>
                </a:solidFill>
              </a:rPr>
              <a:t>Yousafza</a:t>
            </a:r>
            <a:r>
              <a:rPr lang="ar-AE" sz="2400" dirty="0" smtClean="0">
                <a:solidFill>
                  <a:schemeClr val="accent2">
                    <a:lumMod val="75000"/>
                  </a:schemeClr>
                </a:solidFill>
              </a:rPr>
              <a:t>ملاله یوسفزۍ, </a:t>
            </a:r>
            <a:r>
              <a:rPr lang="en-US" sz="2400" dirty="0" smtClean="0">
                <a:solidFill>
                  <a:schemeClr val="accent2">
                    <a:lumMod val="75000"/>
                  </a:schemeClr>
                </a:solidFill>
              </a:rPr>
              <a:t> (born 12 July 1997) is a Pakistani female education activist and the 2014 </a:t>
            </a:r>
            <a:r>
              <a:rPr lang="en-US" sz="2400" dirty="0" smtClean="0">
                <a:solidFill>
                  <a:schemeClr val="accent2">
                    <a:lumMod val="75000"/>
                  </a:schemeClr>
                </a:solidFill>
              </a:rPr>
              <a:t>Nobel Peace </a:t>
            </a:r>
            <a:r>
              <a:rPr lang="en-US" sz="2400" dirty="0" smtClean="0">
                <a:solidFill>
                  <a:schemeClr val="accent2">
                    <a:lumMod val="75000"/>
                  </a:schemeClr>
                </a:solidFill>
              </a:rPr>
              <a:t>Prize laureate. Awarded when she was 17, she is the world's youngest Nobel Prize laureate, and the second Pakistani and the first </a:t>
            </a:r>
            <a:r>
              <a:rPr lang="en-US" sz="2400" dirty="0" err="1" smtClean="0">
                <a:solidFill>
                  <a:schemeClr val="accent2">
                    <a:lumMod val="75000"/>
                  </a:schemeClr>
                </a:solidFill>
              </a:rPr>
              <a:t>Pashtun</a:t>
            </a:r>
            <a:r>
              <a:rPr lang="en-US" sz="2400" dirty="0" smtClean="0">
                <a:solidFill>
                  <a:schemeClr val="accent2">
                    <a:lumMod val="75000"/>
                  </a:schemeClr>
                </a:solidFill>
              </a:rPr>
              <a:t> to receive a Nobel Prize. </a:t>
            </a:r>
          </a:p>
          <a:p>
            <a:r>
              <a:rPr lang="en-US" sz="2400" dirty="0" smtClean="0">
                <a:solidFill>
                  <a:schemeClr val="accent2">
                    <a:lumMod val="75000"/>
                  </a:schemeClr>
                </a:solidFill>
              </a:rPr>
              <a:t>She is known for </a:t>
            </a:r>
            <a:r>
              <a:rPr lang="en-US" sz="2400" b="1" dirty="0" smtClean="0">
                <a:solidFill>
                  <a:schemeClr val="accent2">
                    <a:lumMod val="75000"/>
                  </a:schemeClr>
                </a:solidFill>
              </a:rPr>
              <a:t>human rights advocacy, especially the </a:t>
            </a:r>
            <a:r>
              <a:rPr lang="en-US" sz="2400" b="1" dirty="0" smtClean="0">
                <a:solidFill>
                  <a:schemeClr val="accent2">
                    <a:lumMod val="75000"/>
                  </a:schemeClr>
                </a:solidFill>
              </a:rPr>
              <a:t>education</a:t>
            </a:r>
            <a:r>
              <a:rPr lang="en-US" sz="2400" b="1" dirty="0" smtClean="0">
                <a:solidFill>
                  <a:schemeClr val="accent2">
                    <a:lumMod val="75000"/>
                  </a:schemeClr>
                </a:solidFill>
              </a:rPr>
              <a:t> </a:t>
            </a:r>
            <a:r>
              <a:rPr lang="en-US" sz="2400" b="1" dirty="0" smtClean="0">
                <a:solidFill>
                  <a:schemeClr val="accent2">
                    <a:lumMod val="75000"/>
                  </a:schemeClr>
                </a:solidFill>
              </a:rPr>
              <a:t>of</a:t>
            </a:r>
            <a:r>
              <a:rPr lang="en-US" sz="2400" b="1" dirty="0" smtClean="0">
                <a:solidFill>
                  <a:schemeClr val="accent2">
                    <a:lumMod val="75000"/>
                  </a:schemeClr>
                </a:solidFill>
              </a:rPr>
              <a:t> women and children </a:t>
            </a:r>
            <a:r>
              <a:rPr lang="en-US" sz="2400" dirty="0" smtClean="0">
                <a:solidFill>
                  <a:schemeClr val="accent2">
                    <a:lumMod val="75000"/>
                  </a:schemeClr>
                </a:solidFill>
              </a:rPr>
              <a:t>in her native homeland, Swat, where the Pakistani Taliban had at times banned girls from attending school. Her advocacy has grown into an </a:t>
            </a:r>
            <a:r>
              <a:rPr lang="en-US" sz="2400" b="1" dirty="0" smtClean="0">
                <a:solidFill>
                  <a:schemeClr val="accent2">
                    <a:lumMod val="75000"/>
                  </a:schemeClr>
                </a:solidFill>
              </a:rPr>
              <a:t>international movement,</a:t>
            </a:r>
            <a:r>
              <a:rPr lang="en-US" sz="2400" dirty="0" smtClean="0">
                <a:solidFill>
                  <a:schemeClr val="accent2">
                    <a:lumMod val="75000"/>
                  </a:schemeClr>
                </a:solidFill>
              </a:rPr>
              <a:t> and according to former Prime Minister</a:t>
            </a:r>
            <a:r>
              <a:rPr lang="en-US" sz="2800" dirty="0" smtClean="0">
                <a:solidFill>
                  <a:schemeClr val="accent6">
                    <a:lumMod val="50000"/>
                  </a:schemeClr>
                </a:solidFill>
              </a:rPr>
              <a:t> </a:t>
            </a:r>
            <a:r>
              <a:rPr lang="en-US" sz="2800" dirty="0" err="1" smtClean="0">
                <a:solidFill>
                  <a:schemeClr val="accent6">
                    <a:lumMod val="50000"/>
                  </a:schemeClr>
                </a:solidFill>
              </a:rPr>
              <a:t>Shahid</a:t>
            </a:r>
            <a:r>
              <a:rPr lang="en-US" sz="2800" dirty="0" smtClean="0">
                <a:solidFill>
                  <a:schemeClr val="accent6">
                    <a:lumMod val="50000"/>
                  </a:schemeClr>
                </a:solidFill>
              </a:rPr>
              <a:t> </a:t>
            </a:r>
            <a:r>
              <a:rPr lang="en-US" sz="2800" dirty="0" err="1" smtClean="0">
                <a:solidFill>
                  <a:schemeClr val="accent6">
                    <a:lumMod val="50000"/>
                  </a:schemeClr>
                </a:solidFill>
              </a:rPr>
              <a:t>Khaqan</a:t>
            </a:r>
            <a:r>
              <a:rPr lang="en-US" sz="2800" dirty="0" smtClean="0">
                <a:solidFill>
                  <a:schemeClr val="accent6">
                    <a:lumMod val="50000"/>
                  </a:schemeClr>
                </a:solidFill>
              </a:rPr>
              <a:t> </a:t>
            </a:r>
            <a:r>
              <a:rPr lang="en-US" sz="2800" dirty="0" err="1" smtClean="0">
                <a:solidFill>
                  <a:schemeClr val="accent6">
                    <a:lumMod val="50000"/>
                  </a:schemeClr>
                </a:solidFill>
              </a:rPr>
              <a:t>Abbasi</a:t>
            </a:r>
            <a:r>
              <a:rPr lang="en-US" sz="2400" dirty="0" smtClean="0">
                <a:solidFill>
                  <a:schemeClr val="accent2">
                    <a:lumMod val="75000"/>
                  </a:schemeClr>
                </a:solidFill>
              </a:rPr>
              <a:t>, </a:t>
            </a:r>
            <a:r>
              <a:rPr lang="en-US" sz="2400" dirty="0" smtClean="0">
                <a:solidFill>
                  <a:schemeClr val="accent2">
                    <a:lumMod val="75000"/>
                  </a:schemeClr>
                </a:solidFill>
              </a:rPr>
              <a:t>she has become Pakistan's "most prominent citizen</a:t>
            </a:r>
            <a:r>
              <a:rPr lang="en-US" sz="2400" dirty="0" smtClean="0"/>
              <a: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n-US"/>
          </a:p>
        </p:txBody>
      </p:sp>
      <p:sp>
        <p:nvSpPr>
          <p:cNvPr id="3" name="2 - Θέση περιεχομένου"/>
          <p:cNvSpPr>
            <a:spLocks noGrp="1"/>
          </p:cNvSpPr>
          <p:nvPr>
            <p:ph idx="1"/>
          </p:nvPr>
        </p:nvSpPr>
        <p:spPr/>
        <p:txBody>
          <a:bodyPr/>
          <a:lstStyle/>
          <a:p>
            <a:r>
              <a:rPr lang="en-US" dirty="0" smtClean="0"/>
              <a:t>In early 2009, when she was 11, she wrote a blog under her pseudonym </a:t>
            </a:r>
            <a:r>
              <a:rPr lang="en-US" i="1" dirty="0" err="1" smtClean="0"/>
              <a:t>Gul</a:t>
            </a:r>
            <a:r>
              <a:rPr lang="en-US" i="1" dirty="0" smtClean="0"/>
              <a:t> </a:t>
            </a:r>
            <a:r>
              <a:rPr lang="en-US" i="1" dirty="0" err="1" smtClean="0"/>
              <a:t>Makai</a:t>
            </a:r>
            <a:r>
              <a:rPr lang="en-US" dirty="0" smtClean="0"/>
              <a:t> for the BBC Urdu about her life during the Taliban's occupation of Swat. The following summer, journalist Adam B. </a:t>
            </a:r>
            <a:r>
              <a:rPr lang="en-US" dirty="0" err="1" smtClean="0"/>
              <a:t>Ellick</a:t>
            </a:r>
            <a:r>
              <a:rPr lang="en-US" dirty="0" smtClean="0"/>
              <a:t> made a </a:t>
            </a:r>
            <a:r>
              <a:rPr lang="en-US" i="1" dirty="0" smtClean="0"/>
              <a:t>New York </a:t>
            </a:r>
            <a:r>
              <a:rPr lang="en-US" i="1" dirty="0" smtClean="0"/>
              <a:t>Times</a:t>
            </a:r>
            <a:r>
              <a:rPr lang="en-US" dirty="0" smtClean="0"/>
              <a:t> </a:t>
            </a:r>
            <a:r>
              <a:rPr lang="en-US" dirty="0" smtClean="0"/>
              <a:t>documentary </a:t>
            </a:r>
            <a:r>
              <a:rPr lang="en-US" dirty="0" smtClean="0"/>
              <a:t>about her life as the Pakistan Armed Forces launched Operation Rah-e-</a:t>
            </a:r>
            <a:r>
              <a:rPr lang="en-US" dirty="0" err="1" smtClean="0"/>
              <a:t>Rast</a:t>
            </a:r>
            <a:r>
              <a:rPr lang="en-US" dirty="0" smtClean="0"/>
              <a:t> against the militants in Swat. She rose in prominence, giving interviews in print and on television, and was nominated for the International Children's Peace Prize by activist Desmond Tutu.</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564672"/>
          </a:xfrm>
        </p:spPr>
        <p:txBody>
          <a:bodyPr>
            <a:normAutofit fontScale="90000"/>
          </a:bodyPr>
          <a:lstStyle/>
          <a:p>
            <a:endParaRPr lang="en-US" dirty="0"/>
          </a:p>
        </p:txBody>
      </p:sp>
      <p:sp>
        <p:nvSpPr>
          <p:cNvPr id="3" name="2 - Θέση περιεχομένου"/>
          <p:cNvSpPr>
            <a:spLocks noGrp="1"/>
          </p:cNvSpPr>
          <p:nvPr>
            <p:ph idx="1"/>
          </p:nvPr>
        </p:nvSpPr>
        <p:spPr>
          <a:xfrm>
            <a:off x="467544" y="1340768"/>
            <a:ext cx="8229600" cy="4407768"/>
          </a:xfrm>
        </p:spPr>
        <p:txBody>
          <a:bodyPr/>
          <a:lstStyle/>
          <a:p>
            <a:r>
              <a:rPr lang="en-US" dirty="0" smtClean="0"/>
              <a:t>Following the edict, the Pakistani Taliban destroyed several more local schools. On 24 January 2009, </a:t>
            </a:r>
            <a:r>
              <a:rPr lang="en-US" dirty="0" err="1" smtClean="0"/>
              <a:t>Yousafzai</a:t>
            </a:r>
            <a:r>
              <a:rPr lang="en-US" dirty="0" smtClean="0"/>
              <a:t> wrote: "Our annual exams are due after the vacations but this will only be possible if the Pakistani Taliban allow girls to go to school. We were told to prepare certain chapters for the exam but I do not feel like studying. In February 2009, girls' schools were still closed. In solidarity, private schools for boys had decided not to open until 9 February, and notices appeared saying so.</a:t>
            </a:r>
            <a:endParaRPr lang="en-US" dirty="0"/>
          </a:p>
        </p:txBody>
      </p:sp>
      <p:pic>
        <p:nvPicPr>
          <p:cNvPr id="2050" name="Picture 2" descr="Malala_grad.jpg"/>
          <p:cNvPicPr>
            <a:picLocks noChangeAspect="1" noChangeArrowheads="1"/>
          </p:cNvPicPr>
          <p:nvPr/>
        </p:nvPicPr>
        <p:blipFill>
          <a:blip r:embed="rId2" cstate="print"/>
          <a:srcRect/>
          <a:stretch>
            <a:fillRect/>
          </a:stretch>
        </p:blipFill>
        <p:spPr bwMode="auto">
          <a:xfrm>
            <a:off x="4139952" y="5085184"/>
            <a:ext cx="2376264" cy="165381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908720"/>
            <a:ext cx="4320480" cy="5343872"/>
          </a:xfrm>
        </p:spPr>
        <p:txBody>
          <a:bodyPr>
            <a:normAutofit fontScale="77500" lnSpcReduction="20000"/>
          </a:bodyPr>
          <a:lstStyle/>
          <a:p>
            <a:r>
              <a:rPr lang="en-US" dirty="0" smtClean="0"/>
              <a:t>On 9 October 2012, while on a bus in Swat District </a:t>
            </a:r>
            <a:r>
              <a:rPr lang="en-US" dirty="0" err="1" smtClean="0"/>
              <a:t>Yousafzai</a:t>
            </a:r>
            <a:r>
              <a:rPr lang="en-US" dirty="0" smtClean="0"/>
              <a:t> and two other girls were shot by a Taliban gunman in an assassination attempt to target her for her activism; the gunman fled the scene. She was hit in the head with a bullet and remained unconscious and in critical condition at the Rawalpindi Institute of Cardiology, but her condition later improved enough for her to be transferred to the Queen Elizabeth </a:t>
            </a:r>
            <a:r>
              <a:rPr lang="en-US" dirty="0" smtClean="0"/>
              <a:t>Hospital</a:t>
            </a:r>
            <a:r>
              <a:rPr lang="en-US" dirty="0" smtClean="0"/>
              <a:t> </a:t>
            </a:r>
            <a:r>
              <a:rPr lang="en-US" dirty="0" smtClean="0"/>
              <a:t>in </a:t>
            </a:r>
            <a:r>
              <a:rPr lang="en-US" dirty="0" smtClean="0"/>
              <a:t>Birmingham, UK.</a:t>
            </a:r>
          </a:p>
          <a:p>
            <a:pPr>
              <a:buNone/>
            </a:pPr>
            <a:endParaRPr lang="en-US" dirty="0" smtClean="0"/>
          </a:p>
          <a:p>
            <a:r>
              <a:rPr lang="en-US" dirty="0" smtClean="0"/>
              <a:t> The attempt on her life sparked an international outpouring of support. Deutsche </a:t>
            </a:r>
            <a:r>
              <a:rPr lang="en-US" dirty="0" err="1" smtClean="0"/>
              <a:t>Welle</a:t>
            </a:r>
            <a:r>
              <a:rPr lang="en-US" dirty="0" smtClean="0"/>
              <a:t> reported in January 2013 that she may have become "the most famous teenager in the world".</a:t>
            </a:r>
          </a:p>
          <a:p>
            <a:endParaRPr lang="en-US" dirty="0"/>
          </a:p>
        </p:txBody>
      </p:sp>
      <p:pic>
        <p:nvPicPr>
          <p:cNvPr id="1027" name="Picture 3" descr="F:\bXrTGrV.jpg"/>
          <p:cNvPicPr>
            <a:picLocks noChangeAspect="1" noChangeArrowheads="1"/>
          </p:cNvPicPr>
          <p:nvPr/>
        </p:nvPicPr>
        <p:blipFill>
          <a:blip r:embed="rId2" cstate="print"/>
          <a:srcRect/>
          <a:stretch>
            <a:fillRect/>
          </a:stretch>
        </p:blipFill>
        <p:spPr bwMode="auto">
          <a:xfrm>
            <a:off x="5220072" y="620688"/>
            <a:ext cx="3600400" cy="4968553"/>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2376264"/>
          </a:xfrm>
        </p:spPr>
        <p:txBody>
          <a:bodyPr>
            <a:normAutofit fontScale="90000"/>
          </a:bodyPr>
          <a:lstStyle/>
          <a:p>
            <a:r>
              <a:rPr lang="en-US" b="1" dirty="0" smtClean="0"/>
              <a:t>2020</a:t>
            </a:r>
            <a:r>
              <a:rPr lang="el-GR" b="1" dirty="0" smtClean="0"/>
              <a:t> </a:t>
            </a:r>
            <a:r>
              <a:rPr lang="en-US" b="1" dirty="0" smtClean="0"/>
              <a:t>				    </a:t>
            </a:r>
            <a:r>
              <a:rPr lang="en-US" b="1" i="1" dirty="0" smtClean="0"/>
              <a:t>her words…</a:t>
            </a:r>
            <a:r>
              <a:rPr lang="en-US" b="1" dirty="0" smtClean="0"/>
              <a:t/>
            </a:r>
            <a:br>
              <a:rPr lang="en-US" b="1" dirty="0" smtClean="0"/>
            </a:br>
            <a:r>
              <a:rPr lang="en-US" dirty="0" smtClean="0"/>
              <a:t>I graduated from Oxford University!</a:t>
            </a:r>
            <a:br>
              <a:rPr lang="en-US" dirty="0" smtClean="0"/>
            </a:br>
            <a:endParaRPr lang="en-US" dirty="0"/>
          </a:p>
        </p:txBody>
      </p:sp>
      <p:sp>
        <p:nvSpPr>
          <p:cNvPr id="3" name="2 - Θέση περιεχομένου"/>
          <p:cNvSpPr>
            <a:spLocks noGrp="1"/>
          </p:cNvSpPr>
          <p:nvPr>
            <p:ph idx="1"/>
          </p:nvPr>
        </p:nvSpPr>
        <p:spPr>
          <a:xfrm>
            <a:off x="467544" y="1916832"/>
            <a:ext cx="8229600" cy="4536504"/>
          </a:xfrm>
        </p:spPr>
        <p:txBody>
          <a:bodyPr>
            <a:normAutofit fontScale="92500" lnSpcReduction="20000"/>
          </a:bodyPr>
          <a:lstStyle/>
          <a:p>
            <a:pPr>
              <a:buNone/>
            </a:pPr>
            <a:endParaRPr lang="en-US" b="1" dirty="0" smtClean="0"/>
          </a:p>
          <a:p>
            <a:pPr>
              <a:buNone/>
            </a:pPr>
            <a:endParaRPr lang="en-US" dirty="0" smtClean="0"/>
          </a:p>
          <a:p>
            <a:r>
              <a:rPr lang="en-US" dirty="0" smtClean="0"/>
              <a:t>I will always treasure my time at Lady Margaret Hall — the lectures, club meetings, balls and late nights (some spent finishing papers, some just chatting with friends in the dorm). Although a global pandemic meant I spent my final months as a university student in my parents' house, I'm grateful that I was able to complete my education. After taking time to relax, I am more dedicated than ever to my fight for girls.</a:t>
            </a:r>
          </a:p>
          <a:p>
            <a:r>
              <a:rPr lang="en-US" dirty="0" smtClean="0"/>
              <a:t>With more than 130 million girls out of school today, there is more work to be done. I hope you will join my fight for education and equality. Together, we can create a world where all girls can learn and lead.</a:t>
            </a:r>
          </a:p>
          <a:p>
            <a:endParaRPr lang="en-US" dirty="0"/>
          </a:p>
        </p:txBody>
      </p:sp>
      <p:pic>
        <p:nvPicPr>
          <p:cNvPr id="1026" name="Picture 2" descr="Malala Yousafzai Announces Her Marriage - The New York Times"/>
          <p:cNvPicPr>
            <a:picLocks noChangeAspect="1" noChangeArrowheads="1"/>
          </p:cNvPicPr>
          <p:nvPr/>
        </p:nvPicPr>
        <p:blipFill>
          <a:blip r:embed="rId2" cstate="print"/>
          <a:srcRect/>
          <a:stretch>
            <a:fillRect/>
          </a:stretch>
        </p:blipFill>
        <p:spPr bwMode="auto">
          <a:xfrm>
            <a:off x="6372200" y="908720"/>
            <a:ext cx="2160240" cy="154302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318</Words>
  <Application>Microsoft Office PowerPoint</Application>
  <PresentationFormat>Προβολή στην οθόνη (4:3)</PresentationFormat>
  <Paragraphs>19</Paragraphs>
  <Slides>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Ροή</vt:lpstr>
      <vt:lpstr>Muzoon Almellehan </vt:lpstr>
      <vt:lpstr>Διαφάνεια 2</vt:lpstr>
      <vt:lpstr>Malala Yousafzai  </vt:lpstr>
      <vt:lpstr>Διαφάνεια 4</vt:lpstr>
      <vt:lpstr>Διαφάνεια 5</vt:lpstr>
      <vt:lpstr>Διαφάνεια 6</vt:lpstr>
      <vt:lpstr>2020         her words… I graduated from Oxford University!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Muzoon Almellehan</dc:title>
  <dc:creator>PC 4</dc:creator>
  <cp:lastModifiedBy>Lykeio Pelopiou</cp:lastModifiedBy>
  <cp:revision>13</cp:revision>
  <dcterms:created xsi:type="dcterms:W3CDTF">2023-04-28T08:52:28Z</dcterms:created>
  <dcterms:modified xsi:type="dcterms:W3CDTF">2023-05-17T09:04:11Z</dcterms:modified>
</cp:coreProperties>
</file>